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0" r:id="rId1"/>
  </p:sldMasterIdLst>
  <p:sldIdLst>
    <p:sldId id="256" r:id="rId2"/>
    <p:sldId id="257" r:id="rId3"/>
    <p:sldId id="264" r:id="rId4"/>
    <p:sldId id="265" r:id="rId5"/>
    <p:sldId id="266" r:id="rId6"/>
    <p:sldId id="267" r:id="rId7"/>
    <p:sldId id="26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édio 2 - Destaqu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Estilo Médio 2 - Destaqu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434" autoAdjust="0"/>
  </p:normalViewPr>
  <p:slideViewPr>
    <p:cSldViewPr snapToGrid="0">
      <p:cViewPr varScale="1">
        <p:scale>
          <a:sx n="79" d="100"/>
          <a:sy n="79" d="100"/>
        </p:scale>
        <p:origin x="-354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t-PT" smtClean="0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AAD347D-5ACD-4C99-B74B-A9C85AD731AF}" type="datetimeFigureOut">
              <a:rPr lang="en-US" smtClean="0"/>
              <a:pPr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72288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28310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65042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01997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pPr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22713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pPr/>
              <a:t>10/3/2016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90987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t-PT" smtClean="0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pPr/>
              <a:t>10/3/2016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67702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10/3/2016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48015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10/3/2016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297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10/3/2016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4685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10/3/2016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469454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AAD347D-5ACD-4C99-B74B-A9C85AD731AF}" type="datetimeFigureOut">
              <a:rPr lang="en-US" smtClean="0"/>
              <a:pPr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57F1E4F-1CFF-5643-939E-02111984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90894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6062" y="4960137"/>
            <a:ext cx="8139448" cy="1463040"/>
          </a:xfrm>
        </p:spPr>
        <p:txBody>
          <a:bodyPr>
            <a:normAutofit/>
          </a:bodyPr>
          <a:lstStyle/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ACOMPANHAMENTO </a:t>
            </a: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CENÁRIO DE RECURSOS ARRECADAÇÃO </a:t>
            </a:r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CAU/PB</a:t>
            </a:r>
            <a:b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SETEMBRO/2016</a:t>
            </a:r>
            <a:endParaRPr lang="pt-B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GEGER-CAU/PB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246754" y="0"/>
            <a:ext cx="1184856" cy="1184856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xmlns="" val="92390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88942" y="2020888"/>
            <a:ext cx="10316995" cy="4573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246754" y="0"/>
            <a:ext cx="1184856" cy="1184856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Retângulo 7"/>
          <p:cNvSpPr/>
          <p:nvPr/>
        </p:nvSpPr>
        <p:spPr>
          <a:xfrm>
            <a:off x="4237149" y="2569002"/>
            <a:ext cx="707050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400" dirty="0">
                <a:solidFill>
                  <a:schemeClr val="accent5">
                    <a:lumMod val="50000"/>
                  </a:schemeClr>
                </a:solidFill>
              </a:rPr>
              <a:t>Crescimento: </a:t>
            </a:r>
            <a:r>
              <a:rPr lang="pt-BR" sz="1400" dirty="0" smtClean="0">
                <a:solidFill>
                  <a:schemeClr val="accent5">
                    <a:lumMod val="50000"/>
                  </a:schemeClr>
                </a:solidFill>
              </a:rPr>
              <a:t>Set/16 </a:t>
            </a:r>
            <a:r>
              <a:rPr lang="pt-BR" sz="1400" dirty="0">
                <a:solidFill>
                  <a:schemeClr val="accent5">
                    <a:lumMod val="50000"/>
                  </a:schemeClr>
                </a:solidFill>
              </a:rPr>
              <a:t>x </a:t>
            </a:r>
            <a:r>
              <a:rPr lang="pt-BR" sz="1400" dirty="0" smtClean="0">
                <a:solidFill>
                  <a:schemeClr val="accent5">
                    <a:lumMod val="50000"/>
                  </a:schemeClr>
                </a:solidFill>
              </a:rPr>
              <a:t>Set/15 </a:t>
            </a:r>
            <a:r>
              <a:rPr lang="pt-BR" sz="1400" dirty="0">
                <a:solidFill>
                  <a:schemeClr val="accent5">
                    <a:lumMod val="50000"/>
                  </a:schemeClr>
                </a:solidFill>
              </a:rPr>
              <a:t>: </a:t>
            </a:r>
            <a:r>
              <a:rPr lang="pt-BR" sz="1400" dirty="0" smtClean="0">
                <a:solidFill>
                  <a:schemeClr val="accent5">
                    <a:lumMod val="50000"/>
                  </a:schemeClr>
                </a:solidFill>
              </a:rPr>
              <a:t>22.35</a:t>
            </a:r>
            <a:r>
              <a:rPr lang="pt-BR" sz="1400" dirty="0" smtClean="0"/>
              <a:t>%; </a:t>
            </a:r>
            <a:endParaRPr lang="pt-BR" sz="1400" dirty="0" smtClean="0"/>
          </a:p>
          <a:p>
            <a:pPr algn="ctr"/>
            <a:r>
              <a:rPr lang="pt-BR" sz="1400" dirty="0" smtClean="0">
                <a:solidFill>
                  <a:schemeClr val="accent5">
                    <a:lumMod val="50000"/>
                  </a:schemeClr>
                </a:solidFill>
              </a:rPr>
              <a:t>jan </a:t>
            </a:r>
            <a:r>
              <a:rPr lang="pt-BR" sz="1400" dirty="0">
                <a:solidFill>
                  <a:schemeClr val="accent5">
                    <a:lumMod val="50000"/>
                  </a:schemeClr>
                </a:solidFill>
              </a:rPr>
              <a:t>a </a:t>
            </a:r>
            <a:r>
              <a:rPr lang="pt-BR" sz="1400" dirty="0" smtClean="0">
                <a:solidFill>
                  <a:schemeClr val="accent5">
                    <a:lumMod val="50000"/>
                  </a:schemeClr>
                </a:solidFill>
              </a:rPr>
              <a:t>Set/16 </a:t>
            </a:r>
            <a:r>
              <a:rPr lang="pt-BR" sz="1400" dirty="0">
                <a:solidFill>
                  <a:schemeClr val="accent5">
                    <a:lumMod val="50000"/>
                  </a:schemeClr>
                </a:solidFill>
              </a:rPr>
              <a:t>x </a:t>
            </a:r>
            <a:r>
              <a:rPr lang="pt-BR" sz="1400" dirty="0" smtClean="0">
                <a:solidFill>
                  <a:schemeClr val="accent5">
                    <a:lumMod val="50000"/>
                  </a:schemeClr>
                </a:solidFill>
              </a:rPr>
              <a:t>15: </a:t>
            </a:r>
            <a:r>
              <a:rPr lang="pt-B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1.51%</a:t>
            </a:r>
            <a:r>
              <a:rPr lang="pt-BR" sz="1400" dirty="0" smtClean="0">
                <a:solidFill>
                  <a:srgbClr val="FF0000"/>
                </a:solidFill>
              </a:rPr>
              <a:t> </a:t>
            </a:r>
            <a:endParaRPr lang="pt-BR" sz="1400" dirty="0">
              <a:solidFill>
                <a:srgbClr val="FF0000"/>
              </a:solidFill>
            </a:endParaRPr>
          </a:p>
          <a:p>
            <a:pPr algn="ctr"/>
            <a:r>
              <a:rPr lang="pt-BR" sz="1400" dirty="0" smtClean="0">
                <a:solidFill>
                  <a:schemeClr val="accent5">
                    <a:lumMod val="50000"/>
                  </a:schemeClr>
                </a:solidFill>
              </a:rPr>
              <a:t>Execução Jan a </a:t>
            </a:r>
            <a:r>
              <a:rPr lang="pt-BR" sz="1400" dirty="0" smtClean="0">
                <a:solidFill>
                  <a:schemeClr val="accent5">
                    <a:lumMod val="50000"/>
                  </a:schemeClr>
                </a:solidFill>
              </a:rPr>
              <a:t>Set/16 </a:t>
            </a:r>
            <a:r>
              <a:rPr lang="pt-BR" sz="1400" dirty="0" smtClean="0">
                <a:solidFill>
                  <a:schemeClr val="accent5">
                    <a:lumMod val="50000"/>
                  </a:schemeClr>
                </a:solidFill>
              </a:rPr>
              <a:t>(R$ </a:t>
            </a:r>
            <a:r>
              <a:rPr lang="pt-BR" sz="1400" dirty="0" smtClean="0">
                <a:solidFill>
                  <a:schemeClr val="accent5">
                    <a:lumMod val="50000"/>
                  </a:schemeClr>
                </a:solidFill>
              </a:rPr>
              <a:t>953.587,54</a:t>
            </a:r>
            <a:r>
              <a:rPr lang="pt-BR" sz="1400" dirty="0" smtClean="0">
                <a:solidFill>
                  <a:schemeClr val="accent5">
                    <a:lumMod val="50000"/>
                  </a:schemeClr>
                </a:solidFill>
              </a:rPr>
              <a:t>) </a:t>
            </a:r>
            <a:r>
              <a:rPr lang="pt-BR" sz="1400" dirty="0" smtClean="0">
                <a:solidFill>
                  <a:schemeClr val="accent5">
                    <a:lumMod val="50000"/>
                  </a:schemeClr>
                </a:solidFill>
              </a:rPr>
              <a:t>x  previsto 2016 (R$ 1.230.921,00): </a:t>
            </a:r>
            <a:r>
              <a:rPr lang="pt-BR" sz="1400" dirty="0" smtClean="0">
                <a:solidFill>
                  <a:schemeClr val="accent5">
                    <a:lumMod val="50000"/>
                  </a:schemeClr>
                </a:solidFill>
              </a:rPr>
              <a:t>77.47</a:t>
            </a:r>
            <a:r>
              <a:rPr lang="pt-BR" sz="1400" dirty="0" smtClean="0">
                <a:solidFill>
                  <a:schemeClr val="accent5">
                    <a:lumMod val="50000"/>
                  </a:schemeClr>
                </a:solidFill>
              </a:rPr>
              <a:t>%</a:t>
            </a:r>
            <a:endParaRPr lang="pt-BR" sz="1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Análise da arrecadação total</a:t>
            </a:r>
            <a:br>
              <a:rPr lang="pt-B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pt-B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Exercício: </a:t>
            </a:r>
            <a:r>
              <a:rPr lang="pt-B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2013 / 2014 </a:t>
            </a:r>
            <a:r>
              <a:rPr lang="pt-B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 </a:t>
            </a:r>
            <a:r>
              <a:rPr lang="pt-B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2015 / 2016)</a:t>
            </a:r>
            <a:endParaRPr lang="pt-B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721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21679" y="1865660"/>
            <a:ext cx="10332383" cy="4682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Análise de Arrecadação PF</a:t>
            </a:r>
            <a:br>
              <a:rPr lang="pt-B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pt-B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Exercício: </a:t>
            </a:r>
            <a:r>
              <a:rPr lang="pt-B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2012/2013/2014/2015/2016</a:t>
            </a:r>
            <a:r>
              <a:rPr lang="pt-B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pt-B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246754" y="0"/>
            <a:ext cx="1184856" cy="1184856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Retângulo 9"/>
          <p:cNvSpPr/>
          <p:nvPr/>
        </p:nvSpPr>
        <p:spPr>
          <a:xfrm>
            <a:off x="2562726" y="2521640"/>
            <a:ext cx="54503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200" b="1" dirty="0">
                <a:solidFill>
                  <a:schemeClr val="accent5">
                    <a:lumMod val="50000"/>
                  </a:schemeClr>
                </a:solidFill>
              </a:rPr>
              <a:t>Crescimento: </a:t>
            </a:r>
            <a:r>
              <a:rPr lang="pt-BR" sz="1200" b="1" dirty="0" smtClean="0">
                <a:solidFill>
                  <a:schemeClr val="accent5">
                    <a:lumMod val="50000"/>
                  </a:schemeClr>
                </a:solidFill>
              </a:rPr>
              <a:t>Set/16 </a:t>
            </a:r>
            <a:r>
              <a:rPr lang="pt-BR" sz="1200" b="1" dirty="0">
                <a:solidFill>
                  <a:schemeClr val="accent5">
                    <a:lumMod val="50000"/>
                  </a:schemeClr>
                </a:solidFill>
              </a:rPr>
              <a:t>x </a:t>
            </a:r>
            <a:r>
              <a:rPr lang="pt-BR" sz="1200" b="1" dirty="0" smtClean="0">
                <a:solidFill>
                  <a:schemeClr val="accent5">
                    <a:lumMod val="50000"/>
                  </a:schemeClr>
                </a:solidFill>
              </a:rPr>
              <a:t>Set/15</a:t>
            </a:r>
            <a:r>
              <a:rPr lang="pt-BR" sz="1200" b="1" dirty="0" smtClean="0">
                <a:solidFill>
                  <a:schemeClr val="accent5">
                    <a:lumMod val="50000"/>
                  </a:schemeClr>
                </a:solidFill>
              </a:rPr>
              <a:t>:</a:t>
            </a:r>
            <a:r>
              <a:rPr lang="pt-BR" sz="1200" b="1" dirty="0" smtClean="0">
                <a:solidFill>
                  <a:srgbClr val="FF0000"/>
                </a:solidFill>
              </a:rPr>
              <a:t> </a:t>
            </a:r>
            <a:r>
              <a:rPr lang="pt-BR" sz="1200" b="1" dirty="0" smtClean="0"/>
              <a:t>55.09%</a:t>
            </a:r>
            <a:r>
              <a:rPr lang="pt-BR" sz="1200" b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2.63</a:t>
            </a:r>
            <a:r>
              <a:rPr lang="pt-BR" sz="1200" b="1" dirty="0" smtClean="0">
                <a:solidFill>
                  <a:schemeClr val="bg1"/>
                </a:solidFill>
              </a:rPr>
              <a:t>%</a:t>
            </a:r>
          </a:p>
          <a:p>
            <a:pPr algn="ctr"/>
            <a:r>
              <a:rPr lang="pt-BR" sz="1200" b="1" dirty="0" smtClean="0">
                <a:solidFill>
                  <a:schemeClr val="accent5">
                    <a:lumMod val="50000"/>
                  </a:schemeClr>
                </a:solidFill>
              </a:rPr>
              <a:t>Jan a </a:t>
            </a:r>
            <a:r>
              <a:rPr lang="pt-BR" sz="1200" b="1" dirty="0" smtClean="0">
                <a:solidFill>
                  <a:schemeClr val="accent5">
                    <a:lumMod val="50000"/>
                  </a:schemeClr>
                </a:solidFill>
              </a:rPr>
              <a:t>Set </a:t>
            </a:r>
            <a:r>
              <a:rPr lang="pt-BR" sz="1200" b="1" dirty="0" smtClean="0">
                <a:solidFill>
                  <a:schemeClr val="accent5">
                    <a:lumMod val="50000"/>
                  </a:schemeClr>
                </a:solidFill>
              </a:rPr>
              <a:t>16 </a:t>
            </a:r>
            <a:r>
              <a:rPr lang="pt-BR" sz="1200" b="1" dirty="0">
                <a:solidFill>
                  <a:schemeClr val="accent5">
                    <a:lumMod val="50000"/>
                  </a:schemeClr>
                </a:solidFill>
              </a:rPr>
              <a:t>x </a:t>
            </a:r>
            <a:r>
              <a:rPr lang="pt-BR" sz="1200" b="1" dirty="0" smtClean="0">
                <a:solidFill>
                  <a:schemeClr val="accent5">
                    <a:lumMod val="50000"/>
                  </a:schemeClr>
                </a:solidFill>
              </a:rPr>
              <a:t>15</a:t>
            </a:r>
            <a:r>
              <a:rPr lang="pt-BR" sz="1200" b="1" dirty="0">
                <a:solidFill>
                  <a:schemeClr val="accent5">
                    <a:lumMod val="50000"/>
                  </a:schemeClr>
                </a:solidFill>
              </a:rPr>
              <a:t>: :</a:t>
            </a:r>
            <a:r>
              <a:rPr lang="pt-BR" sz="1200" b="1" dirty="0">
                <a:solidFill>
                  <a:srgbClr val="FF0000"/>
                </a:solidFill>
              </a:rPr>
              <a:t> </a:t>
            </a:r>
            <a:r>
              <a:rPr lang="pt-BR" sz="1200" b="1" dirty="0" smtClean="0"/>
              <a:t>14.98</a:t>
            </a:r>
            <a:r>
              <a:rPr lang="pt-BR" sz="1200" b="1" dirty="0" smtClean="0"/>
              <a:t>%</a:t>
            </a:r>
            <a:endParaRPr lang="pt-BR" sz="1200" b="1" dirty="0"/>
          </a:p>
          <a:p>
            <a:pPr algn="ctr"/>
            <a:r>
              <a:rPr lang="pt-BR" sz="1200" b="1" dirty="0">
                <a:solidFill>
                  <a:schemeClr val="accent5">
                    <a:lumMod val="50000"/>
                  </a:schemeClr>
                </a:solidFill>
              </a:rPr>
              <a:t>Execução </a:t>
            </a:r>
            <a:r>
              <a:rPr lang="pt-BR" sz="1200" b="1" dirty="0" smtClean="0">
                <a:solidFill>
                  <a:schemeClr val="accent5">
                    <a:lumMod val="50000"/>
                  </a:schemeClr>
                </a:solidFill>
              </a:rPr>
              <a:t>jan a </a:t>
            </a:r>
            <a:r>
              <a:rPr lang="pt-BR" sz="1200" b="1" dirty="0" err="1" smtClean="0">
                <a:solidFill>
                  <a:schemeClr val="accent5">
                    <a:lumMod val="50000"/>
                  </a:schemeClr>
                </a:solidFill>
              </a:rPr>
              <a:t>Set15</a:t>
            </a:r>
            <a:r>
              <a:rPr lang="pt-BR" sz="12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pt-BR" sz="1200" b="1" dirty="0">
                <a:solidFill>
                  <a:schemeClr val="accent5">
                    <a:lumMod val="50000"/>
                  </a:schemeClr>
                </a:solidFill>
              </a:rPr>
              <a:t>(R$ </a:t>
            </a:r>
            <a:r>
              <a:rPr lang="pt-BR" sz="1200" b="1" dirty="0" smtClean="0">
                <a:solidFill>
                  <a:schemeClr val="accent5">
                    <a:lumMod val="50000"/>
                  </a:schemeClr>
                </a:solidFill>
              </a:rPr>
              <a:t>420.289,13) </a:t>
            </a:r>
            <a:r>
              <a:rPr lang="pt-BR" sz="1200" b="1" dirty="0">
                <a:solidFill>
                  <a:schemeClr val="accent5">
                    <a:lumMod val="50000"/>
                  </a:schemeClr>
                </a:solidFill>
              </a:rPr>
              <a:t>x previsto (R$ </a:t>
            </a:r>
            <a:r>
              <a:rPr lang="pt-BR" sz="1200" b="1" dirty="0" smtClean="0">
                <a:solidFill>
                  <a:schemeClr val="accent5">
                    <a:lumMod val="50000"/>
                  </a:schemeClr>
                </a:solidFill>
              </a:rPr>
              <a:t>467.023,00) </a:t>
            </a:r>
            <a:r>
              <a:rPr lang="pt-BR" sz="1200" b="1" dirty="0">
                <a:solidFill>
                  <a:schemeClr val="accent5">
                    <a:lumMod val="50000"/>
                  </a:schemeClr>
                </a:solidFill>
              </a:rPr>
              <a:t>2015: </a:t>
            </a:r>
            <a:r>
              <a:rPr lang="pt-BR" sz="1200" b="1" dirty="0" smtClean="0">
                <a:solidFill>
                  <a:schemeClr val="accent5">
                    <a:lumMod val="50000"/>
                  </a:schemeClr>
                </a:solidFill>
              </a:rPr>
              <a:t>90%</a:t>
            </a:r>
            <a:endParaRPr lang="pt-BR" sz="1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/>
        </p:nvGraphicFramePr>
        <p:xfrm>
          <a:off x="7284453" y="1510437"/>
          <a:ext cx="4673600" cy="1333500"/>
        </p:xfrm>
        <a:graphic>
          <a:graphicData uri="http://schemas.openxmlformats.org/drawingml/2006/table">
            <a:tbl>
              <a:tblPr/>
              <a:tblGrid>
                <a:gridCol w="2159241"/>
                <a:gridCol w="865599"/>
                <a:gridCol w="1039987"/>
                <a:gridCol w="608773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QTDE Profissionais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jan a Set/16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Previsto 2016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Exec.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Quantidade de Profissionais Ativos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1.824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1.698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107,42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Potencial pagantes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1.631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1.685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96,80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Pagantes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1.261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1.456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86,62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Parcelados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92,23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à vista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82,92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índice % de Inadimplência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34,52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-253,77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7589253" y="3234011"/>
          <a:ext cx="4064000" cy="725805"/>
        </p:xfrm>
        <a:graphic>
          <a:graphicData uri="http://schemas.openxmlformats.org/drawingml/2006/table">
            <a:tbl>
              <a:tblPr/>
              <a:tblGrid>
                <a:gridCol w="2158802"/>
                <a:gridCol w="865423"/>
                <a:gridCol w="1039775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Tipos de Pagamentos/Pagantes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Previsto 2016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Realizado Jan a Set/16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Pagamento à vista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60,30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57,73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Pagamento parcelado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39,70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42,27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5096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8100" y="1817762"/>
            <a:ext cx="10347995" cy="4413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Análise de Arrecadação PJ</a:t>
            </a:r>
            <a:br>
              <a:rPr lang="pt-B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(Exercício: 2012/2013/2014/2015/2016)</a:t>
            </a:r>
            <a:endParaRPr lang="pt-B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246754" y="0"/>
            <a:ext cx="1184856" cy="1184856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Retângulo 9"/>
          <p:cNvSpPr/>
          <p:nvPr/>
        </p:nvSpPr>
        <p:spPr>
          <a:xfrm>
            <a:off x="3322749" y="2325733"/>
            <a:ext cx="43605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200" b="1" dirty="0">
                <a:solidFill>
                  <a:schemeClr val="accent5">
                    <a:lumMod val="50000"/>
                  </a:schemeClr>
                </a:solidFill>
              </a:rPr>
              <a:t>Crescimento: </a:t>
            </a:r>
            <a:r>
              <a:rPr lang="pt-BR" sz="1200" b="1" dirty="0" smtClean="0">
                <a:solidFill>
                  <a:schemeClr val="accent5">
                    <a:lumMod val="50000"/>
                  </a:schemeClr>
                </a:solidFill>
              </a:rPr>
              <a:t>Set/16 </a:t>
            </a:r>
            <a:r>
              <a:rPr lang="pt-BR" sz="1200" b="1" dirty="0">
                <a:solidFill>
                  <a:schemeClr val="accent5">
                    <a:lumMod val="50000"/>
                  </a:schemeClr>
                </a:solidFill>
              </a:rPr>
              <a:t>x </a:t>
            </a:r>
            <a:r>
              <a:rPr lang="pt-BR" sz="1200" b="1" dirty="0" smtClean="0">
                <a:solidFill>
                  <a:schemeClr val="accent5">
                    <a:lumMod val="50000"/>
                  </a:schemeClr>
                </a:solidFill>
              </a:rPr>
              <a:t>Set </a:t>
            </a:r>
            <a:r>
              <a:rPr lang="pt-BR" sz="1200" b="1" dirty="0">
                <a:solidFill>
                  <a:schemeClr val="accent5">
                    <a:lumMod val="50000"/>
                  </a:schemeClr>
                </a:solidFill>
              </a:rPr>
              <a:t>/</a:t>
            </a:r>
            <a:r>
              <a:rPr lang="pt-BR" sz="1200" b="1" dirty="0" smtClean="0">
                <a:solidFill>
                  <a:schemeClr val="accent5">
                    <a:lumMod val="50000"/>
                  </a:schemeClr>
                </a:solidFill>
              </a:rPr>
              <a:t>15 </a:t>
            </a:r>
            <a:r>
              <a:rPr lang="pt-BR" sz="1200" b="1" dirty="0">
                <a:solidFill>
                  <a:schemeClr val="accent5">
                    <a:lumMod val="50000"/>
                  </a:schemeClr>
                </a:solidFill>
              </a:rPr>
              <a:t>: </a:t>
            </a:r>
            <a:r>
              <a:rPr lang="pt-BR" sz="1200" b="1" dirty="0" smtClean="0">
                <a:solidFill>
                  <a:srgbClr val="FF0000"/>
                </a:solidFill>
              </a:rPr>
              <a:t>-</a:t>
            </a:r>
            <a:r>
              <a:rPr lang="pt-BR" sz="1200" b="1" dirty="0">
                <a:solidFill>
                  <a:srgbClr val="FF0000"/>
                </a:solidFill>
              </a:rPr>
              <a:t> </a:t>
            </a:r>
            <a:r>
              <a:rPr lang="pt-BR" sz="1200" b="1" dirty="0" smtClean="0">
                <a:solidFill>
                  <a:srgbClr val="FF0000"/>
                </a:solidFill>
              </a:rPr>
              <a:t>21.48%;</a:t>
            </a:r>
            <a:endParaRPr lang="pt-BR" sz="1200" b="1" dirty="0" smtClean="0">
              <a:solidFill>
                <a:srgbClr val="FF0000"/>
              </a:solidFill>
            </a:endParaRPr>
          </a:p>
          <a:p>
            <a:pPr algn="ctr"/>
            <a:r>
              <a:rPr lang="pt-BR" sz="1200" b="1" dirty="0" smtClean="0">
                <a:solidFill>
                  <a:schemeClr val="accent5">
                    <a:lumMod val="50000"/>
                  </a:schemeClr>
                </a:solidFill>
              </a:rPr>
              <a:t>Jan a </a:t>
            </a:r>
            <a:r>
              <a:rPr lang="pt-BR" sz="1200" b="1" dirty="0" smtClean="0">
                <a:solidFill>
                  <a:schemeClr val="accent5">
                    <a:lumMod val="50000"/>
                  </a:schemeClr>
                </a:solidFill>
              </a:rPr>
              <a:t>Set </a:t>
            </a:r>
            <a:r>
              <a:rPr lang="pt-BR" sz="1200" b="1" dirty="0" smtClean="0">
                <a:solidFill>
                  <a:schemeClr val="accent5">
                    <a:lumMod val="50000"/>
                  </a:schemeClr>
                </a:solidFill>
              </a:rPr>
              <a:t>16 </a:t>
            </a:r>
            <a:r>
              <a:rPr lang="pt-BR" sz="1200" b="1" dirty="0">
                <a:solidFill>
                  <a:schemeClr val="accent5">
                    <a:lumMod val="50000"/>
                  </a:schemeClr>
                </a:solidFill>
              </a:rPr>
              <a:t>x </a:t>
            </a:r>
            <a:r>
              <a:rPr lang="pt-BR" sz="1200" b="1" dirty="0" smtClean="0">
                <a:solidFill>
                  <a:schemeClr val="accent5">
                    <a:lumMod val="50000"/>
                  </a:schemeClr>
                </a:solidFill>
              </a:rPr>
              <a:t>15</a:t>
            </a:r>
            <a:r>
              <a:rPr lang="pt-BR" sz="1200" b="1" dirty="0">
                <a:solidFill>
                  <a:schemeClr val="accent5">
                    <a:lumMod val="50000"/>
                  </a:schemeClr>
                </a:solidFill>
              </a:rPr>
              <a:t>: : </a:t>
            </a:r>
            <a:r>
              <a:rPr lang="pt-BR" sz="1200" b="1" dirty="0">
                <a:solidFill>
                  <a:srgbClr val="FF0000"/>
                </a:solidFill>
              </a:rPr>
              <a:t>- </a:t>
            </a:r>
            <a:r>
              <a:rPr lang="pt-BR" sz="1200" b="1" dirty="0" smtClean="0">
                <a:solidFill>
                  <a:srgbClr val="FF0000"/>
                </a:solidFill>
              </a:rPr>
              <a:t>31.22%</a:t>
            </a:r>
            <a:endParaRPr lang="pt-BR" sz="1200" b="1" dirty="0" smtClean="0">
              <a:solidFill>
                <a:srgbClr val="FF0000"/>
              </a:solidFill>
            </a:endParaRPr>
          </a:p>
          <a:p>
            <a:pPr algn="ctr"/>
            <a:r>
              <a:rPr lang="pt-BR" sz="1200" b="1" dirty="0" smtClean="0">
                <a:solidFill>
                  <a:schemeClr val="accent5">
                    <a:lumMod val="50000"/>
                  </a:schemeClr>
                </a:solidFill>
              </a:rPr>
              <a:t>Execução </a:t>
            </a:r>
            <a:r>
              <a:rPr lang="pt-BR" sz="1200" b="1" dirty="0">
                <a:solidFill>
                  <a:schemeClr val="accent5">
                    <a:lumMod val="50000"/>
                  </a:schemeClr>
                </a:solidFill>
              </a:rPr>
              <a:t>Jan </a:t>
            </a:r>
            <a:r>
              <a:rPr lang="pt-BR" sz="1200" b="1" dirty="0" smtClean="0">
                <a:solidFill>
                  <a:schemeClr val="accent5">
                    <a:lumMod val="50000"/>
                  </a:schemeClr>
                </a:solidFill>
              </a:rPr>
              <a:t>a </a:t>
            </a:r>
            <a:r>
              <a:rPr lang="pt-BR" sz="1200" b="1" dirty="0" smtClean="0">
                <a:solidFill>
                  <a:schemeClr val="accent5">
                    <a:lumMod val="50000"/>
                  </a:schemeClr>
                </a:solidFill>
              </a:rPr>
              <a:t>Set </a:t>
            </a:r>
            <a:r>
              <a:rPr lang="pt-BR" sz="1200" b="1" dirty="0" smtClean="0">
                <a:solidFill>
                  <a:schemeClr val="accent5">
                    <a:lumMod val="50000"/>
                  </a:schemeClr>
                </a:solidFill>
              </a:rPr>
              <a:t>16 </a:t>
            </a:r>
            <a:r>
              <a:rPr lang="pt-BR" sz="1200" b="1" dirty="0">
                <a:solidFill>
                  <a:schemeClr val="accent5">
                    <a:lumMod val="50000"/>
                  </a:schemeClr>
                </a:solidFill>
              </a:rPr>
              <a:t>(R$ </a:t>
            </a:r>
            <a:r>
              <a:rPr lang="pt-BR" sz="1200" b="1" dirty="0" smtClean="0">
                <a:solidFill>
                  <a:schemeClr val="accent5">
                    <a:lumMod val="50000"/>
                  </a:schemeClr>
                </a:solidFill>
              </a:rPr>
              <a:t>48.848,46) </a:t>
            </a:r>
            <a:r>
              <a:rPr lang="pt-BR" sz="1200" b="1" dirty="0">
                <a:solidFill>
                  <a:schemeClr val="accent5">
                    <a:lumMod val="50000"/>
                  </a:schemeClr>
                </a:solidFill>
              </a:rPr>
              <a:t>x previsto </a:t>
            </a:r>
            <a:r>
              <a:rPr lang="pt-BR" sz="1200" b="1" dirty="0" smtClean="0">
                <a:solidFill>
                  <a:schemeClr val="accent5">
                    <a:lumMod val="50000"/>
                  </a:schemeClr>
                </a:solidFill>
              </a:rPr>
              <a:t>2016</a:t>
            </a:r>
          </a:p>
          <a:p>
            <a:pPr algn="ctr"/>
            <a:r>
              <a:rPr lang="pt-BR" sz="1200" b="1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pt-BR" sz="1200" b="1" dirty="0">
                <a:solidFill>
                  <a:schemeClr val="accent5">
                    <a:lumMod val="50000"/>
                  </a:schemeClr>
                </a:solidFill>
              </a:rPr>
              <a:t>R$ </a:t>
            </a:r>
            <a:r>
              <a:rPr lang="pt-BR" sz="1200" b="1" dirty="0" smtClean="0">
                <a:solidFill>
                  <a:schemeClr val="accent5">
                    <a:lumMod val="50000"/>
                  </a:schemeClr>
                </a:solidFill>
              </a:rPr>
              <a:t>74.435,00): </a:t>
            </a:r>
            <a:r>
              <a:rPr lang="pt-BR" sz="1200" b="1" dirty="0" smtClean="0">
                <a:solidFill>
                  <a:schemeClr val="accent5">
                    <a:lumMod val="50000"/>
                  </a:schemeClr>
                </a:solidFill>
              </a:rPr>
              <a:t>65.62</a:t>
            </a:r>
            <a:r>
              <a:rPr lang="pt-BR" sz="1200" b="1" dirty="0" smtClean="0">
                <a:solidFill>
                  <a:schemeClr val="accent5">
                    <a:lumMod val="50000"/>
                  </a:schemeClr>
                </a:solidFill>
              </a:rPr>
              <a:t>%</a:t>
            </a:r>
            <a:endParaRPr lang="pt-BR" sz="1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/>
        </p:nvGraphicFramePr>
        <p:xfrm>
          <a:off x="7313856" y="1822255"/>
          <a:ext cx="4673600" cy="1143000"/>
        </p:xfrm>
        <a:graphic>
          <a:graphicData uri="http://schemas.openxmlformats.org/drawingml/2006/table">
            <a:tbl>
              <a:tblPr/>
              <a:tblGrid>
                <a:gridCol w="2159241"/>
                <a:gridCol w="865599"/>
                <a:gridCol w="1039987"/>
                <a:gridCol w="608773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QTDE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Jan a  Set/16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Previsto 2016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Exec.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Quantidade de Empresas Ativas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177,78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Pagantes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69,63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Parcelados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76,27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à vista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66,67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índice % de Inadimplência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265,84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7618656" y="3089631"/>
          <a:ext cx="4064000" cy="725805"/>
        </p:xfrm>
        <a:graphic>
          <a:graphicData uri="http://schemas.openxmlformats.org/drawingml/2006/table">
            <a:tbl>
              <a:tblPr/>
              <a:tblGrid>
                <a:gridCol w="2158802"/>
                <a:gridCol w="865423"/>
                <a:gridCol w="1039775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Tipos de Pagamentos/Pagantes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Previsto 2016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Realiz. Jan e Set/16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Pagamento à vista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69,11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66,17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Pagamento parcelado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30,89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33,83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1634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005013"/>
            <a:ext cx="10335126" cy="4338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Análise de Arrecadação </a:t>
            </a:r>
            <a:r>
              <a:rPr lang="pt-B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RRT</a:t>
            </a:r>
            <a:r>
              <a:rPr lang="pt-B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(Exercício: 2012/2013/2014/2015/2016)</a:t>
            </a:r>
            <a:endParaRPr lang="pt-B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246754" y="0"/>
            <a:ext cx="1184856" cy="1184856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Retângulo 9"/>
          <p:cNvSpPr/>
          <p:nvPr/>
        </p:nvSpPr>
        <p:spPr>
          <a:xfrm>
            <a:off x="3026535" y="4540983"/>
            <a:ext cx="48428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200" b="1" dirty="0">
                <a:solidFill>
                  <a:schemeClr val="accent5">
                    <a:lumMod val="50000"/>
                  </a:schemeClr>
                </a:solidFill>
              </a:rPr>
              <a:t>Crescimento: </a:t>
            </a:r>
            <a:r>
              <a:rPr lang="pt-BR" sz="1200" b="1" dirty="0" smtClean="0">
                <a:solidFill>
                  <a:schemeClr val="accent5">
                    <a:lumMod val="50000"/>
                  </a:schemeClr>
                </a:solidFill>
              </a:rPr>
              <a:t>Set </a:t>
            </a:r>
            <a:r>
              <a:rPr lang="pt-BR" sz="1200" b="1" dirty="0">
                <a:solidFill>
                  <a:schemeClr val="accent5">
                    <a:lumMod val="50000"/>
                  </a:schemeClr>
                </a:solidFill>
              </a:rPr>
              <a:t>/</a:t>
            </a:r>
            <a:r>
              <a:rPr lang="pt-BR" sz="1200" b="1" dirty="0" smtClean="0">
                <a:solidFill>
                  <a:schemeClr val="accent5">
                    <a:lumMod val="50000"/>
                  </a:schemeClr>
                </a:solidFill>
              </a:rPr>
              <a:t>16 </a:t>
            </a:r>
            <a:r>
              <a:rPr lang="pt-BR" sz="1200" b="1" dirty="0">
                <a:solidFill>
                  <a:schemeClr val="accent5">
                    <a:lumMod val="50000"/>
                  </a:schemeClr>
                </a:solidFill>
              </a:rPr>
              <a:t>x </a:t>
            </a:r>
            <a:r>
              <a:rPr lang="pt-BR" sz="1200" b="1" dirty="0" smtClean="0">
                <a:solidFill>
                  <a:schemeClr val="accent5">
                    <a:lumMod val="50000"/>
                  </a:schemeClr>
                </a:solidFill>
              </a:rPr>
              <a:t>Set </a:t>
            </a:r>
            <a:r>
              <a:rPr lang="pt-BR" sz="1200" b="1" dirty="0">
                <a:solidFill>
                  <a:schemeClr val="accent5">
                    <a:lumMod val="50000"/>
                  </a:schemeClr>
                </a:solidFill>
              </a:rPr>
              <a:t>/</a:t>
            </a:r>
            <a:r>
              <a:rPr lang="pt-BR" sz="1200" b="1" dirty="0" smtClean="0">
                <a:solidFill>
                  <a:schemeClr val="accent5">
                    <a:lumMod val="50000"/>
                  </a:schemeClr>
                </a:solidFill>
              </a:rPr>
              <a:t>15 </a:t>
            </a:r>
            <a:r>
              <a:rPr lang="pt-BR" sz="1200" b="1" dirty="0">
                <a:solidFill>
                  <a:schemeClr val="accent5">
                    <a:lumMod val="50000"/>
                  </a:schemeClr>
                </a:solidFill>
              </a:rPr>
              <a:t>: </a:t>
            </a:r>
            <a:r>
              <a:rPr lang="pt-BR" sz="1200" b="1" dirty="0" smtClean="0"/>
              <a:t>19.72</a:t>
            </a:r>
            <a:r>
              <a:rPr lang="pt-BR" sz="1200" b="1" dirty="0" smtClean="0"/>
              <a:t>%</a:t>
            </a:r>
            <a:r>
              <a:rPr lang="pt-BR" sz="1200" b="1" dirty="0" smtClean="0">
                <a:solidFill>
                  <a:schemeClr val="accent5">
                    <a:lumMod val="50000"/>
                  </a:schemeClr>
                </a:solidFill>
              </a:rPr>
              <a:t>; </a:t>
            </a:r>
            <a:endParaRPr lang="pt-BR" sz="12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pt-BR" sz="1200" b="1" dirty="0" smtClean="0">
                <a:solidFill>
                  <a:schemeClr val="accent5">
                    <a:lumMod val="50000"/>
                  </a:schemeClr>
                </a:solidFill>
              </a:rPr>
              <a:t>Jan a </a:t>
            </a:r>
            <a:r>
              <a:rPr lang="pt-BR" sz="1200" b="1" dirty="0" smtClean="0">
                <a:solidFill>
                  <a:schemeClr val="accent5">
                    <a:lumMod val="50000"/>
                  </a:schemeClr>
                </a:solidFill>
              </a:rPr>
              <a:t>Set </a:t>
            </a:r>
            <a:r>
              <a:rPr lang="pt-BR" sz="1200" b="1" dirty="0" smtClean="0">
                <a:solidFill>
                  <a:schemeClr val="accent5">
                    <a:lumMod val="50000"/>
                  </a:schemeClr>
                </a:solidFill>
              </a:rPr>
              <a:t>16 </a:t>
            </a:r>
            <a:r>
              <a:rPr lang="pt-BR" sz="1200" b="1" dirty="0">
                <a:solidFill>
                  <a:schemeClr val="accent5">
                    <a:lumMod val="50000"/>
                  </a:schemeClr>
                </a:solidFill>
              </a:rPr>
              <a:t>x </a:t>
            </a:r>
            <a:r>
              <a:rPr lang="pt-BR" sz="1200" b="1" dirty="0" smtClean="0">
                <a:solidFill>
                  <a:schemeClr val="accent5">
                    <a:lumMod val="50000"/>
                  </a:schemeClr>
                </a:solidFill>
              </a:rPr>
              <a:t>15: </a:t>
            </a:r>
            <a:r>
              <a:rPr lang="pt-BR" sz="1200" b="1" dirty="0" smtClean="0">
                <a:solidFill>
                  <a:srgbClr val="FF0000"/>
                </a:solidFill>
              </a:rPr>
              <a:t>-2.94</a:t>
            </a:r>
            <a:r>
              <a:rPr lang="pt-BR" sz="1200" b="1" dirty="0" smtClean="0">
                <a:solidFill>
                  <a:srgbClr val="FF0000"/>
                </a:solidFill>
              </a:rPr>
              <a:t>%</a:t>
            </a:r>
            <a:r>
              <a:rPr lang="pt-BR" sz="12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pt-BR" sz="1200" b="1" dirty="0" smtClean="0">
                <a:solidFill>
                  <a:schemeClr val="accent5">
                    <a:lumMod val="50000"/>
                  </a:schemeClr>
                </a:solidFill>
              </a:rPr>
              <a:t>Execução </a:t>
            </a:r>
            <a:r>
              <a:rPr lang="pt-BR" sz="1200" b="1" dirty="0">
                <a:solidFill>
                  <a:schemeClr val="accent5">
                    <a:lumMod val="50000"/>
                  </a:schemeClr>
                </a:solidFill>
              </a:rPr>
              <a:t>Jan </a:t>
            </a:r>
            <a:r>
              <a:rPr lang="pt-BR" sz="1200" b="1" dirty="0" smtClean="0">
                <a:solidFill>
                  <a:schemeClr val="accent5">
                    <a:lumMod val="50000"/>
                  </a:schemeClr>
                </a:solidFill>
              </a:rPr>
              <a:t>a </a:t>
            </a:r>
            <a:r>
              <a:rPr lang="pt-BR" sz="1200" b="1" dirty="0" smtClean="0">
                <a:solidFill>
                  <a:schemeClr val="accent5">
                    <a:lumMod val="50000"/>
                  </a:schemeClr>
                </a:solidFill>
              </a:rPr>
              <a:t>Set </a:t>
            </a:r>
            <a:r>
              <a:rPr lang="pt-BR" sz="1200" b="1" dirty="0">
                <a:solidFill>
                  <a:schemeClr val="accent5">
                    <a:lumMod val="50000"/>
                  </a:schemeClr>
                </a:solidFill>
              </a:rPr>
              <a:t>/</a:t>
            </a:r>
            <a:r>
              <a:rPr lang="pt-BR" sz="1200" b="1" dirty="0" smtClean="0">
                <a:solidFill>
                  <a:schemeClr val="accent5">
                    <a:lumMod val="50000"/>
                  </a:schemeClr>
                </a:solidFill>
              </a:rPr>
              <a:t>16 </a:t>
            </a:r>
            <a:r>
              <a:rPr lang="pt-BR" sz="1200" b="1" dirty="0">
                <a:solidFill>
                  <a:schemeClr val="accent5">
                    <a:lumMod val="50000"/>
                  </a:schemeClr>
                </a:solidFill>
              </a:rPr>
              <a:t>(R</a:t>
            </a:r>
            <a:r>
              <a:rPr lang="pt-BR" sz="1200" b="1" dirty="0" smtClean="0">
                <a:solidFill>
                  <a:schemeClr val="accent5">
                    <a:lumMod val="50000"/>
                  </a:schemeClr>
                </a:solidFill>
              </a:rPr>
              <a:t>$ </a:t>
            </a:r>
            <a:r>
              <a:rPr lang="pt-BR" sz="1200" b="1" dirty="0" smtClean="0">
                <a:solidFill>
                  <a:schemeClr val="accent5">
                    <a:lumMod val="50000"/>
                  </a:schemeClr>
                </a:solidFill>
              </a:rPr>
              <a:t>451.716,02) </a:t>
            </a:r>
            <a:r>
              <a:rPr lang="pt-BR" sz="1200" b="1" dirty="0">
                <a:solidFill>
                  <a:schemeClr val="accent5">
                    <a:lumMod val="50000"/>
                  </a:schemeClr>
                </a:solidFill>
              </a:rPr>
              <a:t>x previsto </a:t>
            </a:r>
            <a:r>
              <a:rPr lang="pt-BR" sz="1200" b="1" dirty="0" smtClean="0">
                <a:solidFill>
                  <a:schemeClr val="accent5">
                    <a:lumMod val="50000"/>
                  </a:schemeClr>
                </a:solidFill>
              </a:rPr>
              <a:t>2016 </a:t>
            </a:r>
            <a:r>
              <a:rPr lang="pt-BR" sz="1200" b="1" dirty="0">
                <a:solidFill>
                  <a:schemeClr val="accent5">
                    <a:lumMod val="50000"/>
                  </a:schemeClr>
                </a:solidFill>
              </a:rPr>
              <a:t>(R$ </a:t>
            </a:r>
            <a:r>
              <a:rPr lang="pt-BR" sz="1200" b="1" dirty="0" smtClean="0">
                <a:solidFill>
                  <a:schemeClr val="accent5">
                    <a:lumMod val="50000"/>
                  </a:schemeClr>
                </a:solidFill>
              </a:rPr>
              <a:t>656.640,00</a:t>
            </a:r>
            <a:r>
              <a:rPr lang="pt-BR" sz="1200" b="1" dirty="0">
                <a:solidFill>
                  <a:schemeClr val="accent5">
                    <a:lumMod val="50000"/>
                  </a:schemeClr>
                </a:solidFill>
              </a:rPr>
              <a:t>): </a:t>
            </a:r>
            <a:r>
              <a:rPr lang="pt-BR" sz="12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pt-BR" sz="1200" b="1" dirty="0" smtClean="0">
                <a:solidFill>
                  <a:schemeClr val="accent5">
                    <a:lumMod val="50000"/>
                  </a:schemeClr>
                </a:solidFill>
              </a:rPr>
              <a:t>68.79%</a:t>
            </a:r>
            <a:endParaRPr lang="pt-BR" sz="1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/>
        </p:nvGraphicFramePr>
        <p:xfrm>
          <a:off x="8405395" y="4288729"/>
          <a:ext cx="2768600" cy="1143000"/>
        </p:xfrm>
        <a:graphic>
          <a:graphicData uri="http://schemas.openxmlformats.org/drawingml/2006/table">
            <a:tbl>
              <a:tblPr/>
              <a:tblGrid>
                <a:gridCol w="1040207"/>
                <a:gridCol w="862611"/>
                <a:gridCol w="865782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Quantidade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Jan a Set/16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Previsto 2016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8.734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Média PF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Média PJ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9.820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7452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6904" y="2041525"/>
            <a:ext cx="10335127" cy="4222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Análise de Arrecadação Taxas e Multas</a:t>
            </a:r>
            <a:br>
              <a:rPr lang="pt-B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(Exercício: 2012/2013/2014/2015/2016)</a:t>
            </a:r>
            <a:endParaRPr lang="pt-B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246754" y="0"/>
            <a:ext cx="1184856" cy="1184856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Retângulo 9"/>
          <p:cNvSpPr/>
          <p:nvPr/>
        </p:nvSpPr>
        <p:spPr>
          <a:xfrm>
            <a:off x="5623239" y="2536694"/>
            <a:ext cx="580837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200" b="1" dirty="0">
                <a:solidFill>
                  <a:schemeClr val="accent5">
                    <a:lumMod val="50000"/>
                  </a:schemeClr>
                </a:solidFill>
              </a:rPr>
              <a:t>Crescimento: </a:t>
            </a:r>
            <a:r>
              <a:rPr lang="pt-BR" sz="1200" b="1" dirty="0" smtClean="0">
                <a:solidFill>
                  <a:schemeClr val="accent5">
                    <a:lumMod val="50000"/>
                  </a:schemeClr>
                </a:solidFill>
              </a:rPr>
              <a:t>Set </a:t>
            </a:r>
            <a:r>
              <a:rPr lang="pt-BR" sz="1200" b="1" dirty="0">
                <a:solidFill>
                  <a:schemeClr val="accent5">
                    <a:lumMod val="50000"/>
                  </a:schemeClr>
                </a:solidFill>
              </a:rPr>
              <a:t>/</a:t>
            </a:r>
            <a:r>
              <a:rPr lang="pt-BR" sz="1200" b="1" dirty="0" smtClean="0">
                <a:solidFill>
                  <a:schemeClr val="accent5">
                    <a:lumMod val="50000"/>
                  </a:schemeClr>
                </a:solidFill>
              </a:rPr>
              <a:t>16 </a:t>
            </a:r>
            <a:r>
              <a:rPr lang="pt-BR" sz="1200" b="1" dirty="0">
                <a:solidFill>
                  <a:schemeClr val="accent5">
                    <a:lumMod val="50000"/>
                  </a:schemeClr>
                </a:solidFill>
              </a:rPr>
              <a:t>x </a:t>
            </a:r>
            <a:r>
              <a:rPr lang="pt-BR" sz="1200" b="1" dirty="0" smtClean="0">
                <a:solidFill>
                  <a:schemeClr val="accent5">
                    <a:lumMod val="50000"/>
                  </a:schemeClr>
                </a:solidFill>
              </a:rPr>
              <a:t>Set </a:t>
            </a:r>
            <a:r>
              <a:rPr lang="pt-BR" sz="1200" b="1" dirty="0">
                <a:solidFill>
                  <a:schemeClr val="accent5">
                    <a:lumMod val="50000"/>
                  </a:schemeClr>
                </a:solidFill>
              </a:rPr>
              <a:t>/</a:t>
            </a:r>
            <a:r>
              <a:rPr lang="pt-BR" sz="1200" b="1" dirty="0" smtClean="0">
                <a:solidFill>
                  <a:schemeClr val="accent5">
                    <a:lumMod val="50000"/>
                  </a:schemeClr>
                </a:solidFill>
              </a:rPr>
              <a:t>15 </a:t>
            </a:r>
            <a:r>
              <a:rPr lang="pt-BR" sz="1200" b="1" dirty="0">
                <a:solidFill>
                  <a:schemeClr val="accent5">
                    <a:lumMod val="50000"/>
                  </a:schemeClr>
                </a:solidFill>
              </a:rPr>
              <a:t>:</a:t>
            </a:r>
            <a:r>
              <a:rPr lang="pt-BR" sz="1200" b="1" dirty="0">
                <a:solidFill>
                  <a:srgbClr val="FF0000"/>
                </a:solidFill>
              </a:rPr>
              <a:t> </a:t>
            </a:r>
            <a:r>
              <a:rPr lang="pt-BR" sz="1200" b="1" dirty="0" smtClean="0">
                <a:solidFill>
                  <a:srgbClr val="FF0000"/>
                </a:solidFill>
              </a:rPr>
              <a:t>- </a:t>
            </a:r>
            <a:r>
              <a:rPr lang="pt-BR" sz="1200" b="1" dirty="0" smtClean="0">
                <a:solidFill>
                  <a:srgbClr val="FF0000"/>
                </a:solidFill>
              </a:rPr>
              <a:t>33.71%</a:t>
            </a:r>
            <a:r>
              <a:rPr lang="pt-BR" sz="1200" b="1" dirty="0" smtClean="0">
                <a:solidFill>
                  <a:schemeClr val="accent5">
                    <a:lumMod val="50000"/>
                  </a:schemeClr>
                </a:solidFill>
              </a:rPr>
              <a:t>; </a:t>
            </a:r>
            <a:r>
              <a:rPr lang="pt-BR" sz="1200" b="1" dirty="0" smtClean="0">
                <a:solidFill>
                  <a:schemeClr val="accent5">
                    <a:lumMod val="50000"/>
                  </a:schemeClr>
                </a:solidFill>
              </a:rPr>
              <a:t>jan a </a:t>
            </a:r>
            <a:r>
              <a:rPr lang="pt-BR" sz="1200" b="1" dirty="0" smtClean="0">
                <a:solidFill>
                  <a:schemeClr val="accent5">
                    <a:lumMod val="50000"/>
                  </a:schemeClr>
                </a:solidFill>
              </a:rPr>
              <a:t>Set </a:t>
            </a:r>
            <a:r>
              <a:rPr lang="pt-BR" sz="1200" b="1" dirty="0" smtClean="0">
                <a:solidFill>
                  <a:schemeClr val="accent5">
                    <a:lumMod val="50000"/>
                  </a:schemeClr>
                </a:solidFill>
              </a:rPr>
              <a:t>16 </a:t>
            </a:r>
            <a:r>
              <a:rPr lang="pt-BR" sz="1200" b="1" dirty="0">
                <a:solidFill>
                  <a:schemeClr val="accent5">
                    <a:lumMod val="50000"/>
                  </a:schemeClr>
                </a:solidFill>
              </a:rPr>
              <a:t>x </a:t>
            </a:r>
            <a:r>
              <a:rPr lang="pt-BR" sz="1200" b="1" dirty="0" smtClean="0">
                <a:solidFill>
                  <a:schemeClr val="accent5">
                    <a:lumMod val="50000"/>
                  </a:schemeClr>
                </a:solidFill>
              </a:rPr>
              <a:t>15: </a:t>
            </a:r>
            <a:r>
              <a:rPr lang="pt-BR" sz="1200" b="1" dirty="0" smtClean="0">
                <a:solidFill>
                  <a:srgbClr val="FF0000"/>
                </a:solidFill>
              </a:rPr>
              <a:t>- </a:t>
            </a:r>
            <a:r>
              <a:rPr lang="pt-BR" sz="1200" b="1" dirty="0" smtClean="0">
                <a:solidFill>
                  <a:srgbClr val="FF0000"/>
                </a:solidFill>
              </a:rPr>
              <a:t>12.51%</a:t>
            </a:r>
            <a:endParaRPr lang="pt-BR" sz="1200" b="1" dirty="0" smtClean="0">
              <a:solidFill>
                <a:srgbClr val="FF0000"/>
              </a:solidFill>
            </a:endParaRPr>
          </a:p>
          <a:p>
            <a:pPr algn="ctr"/>
            <a:endParaRPr lang="pt-BR" sz="12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pt-BR" sz="1200" b="1" dirty="0" smtClean="0">
                <a:solidFill>
                  <a:schemeClr val="accent5">
                    <a:lumMod val="50000"/>
                  </a:schemeClr>
                </a:solidFill>
              </a:rPr>
              <a:t>Execução </a:t>
            </a:r>
            <a:r>
              <a:rPr lang="pt-BR" sz="1200" b="1" dirty="0">
                <a:solidFill>
                  <a:schemeClr val="accent5">
                    <a:lumMod val="50000"/>
                  </a:schemeClr>
                </a:solidFill>
              </a:rPr>
              <a:t>J</a:t>
            </a:r>
            <a:r>
              <a:rPr lang="pt-BR" sz="1200" b="1" dirty="0" smtClean="0">
                <a:solidFill>
                  <a:schemeClr val="accent5">
                    <a:lumMod val="50000"/>
                  </a:schemeClr>
                </a:solidFill>
              </a:rPr>
              <a:t>an </a:t>
            </a:r>
            <a:r>
              <a:rPr lang="pt-BR" sz="1200" b="1" dirty="0">
                <a:solidFill>
                  <a:schemeClr val="accent5">
                    <a:lumMod val="50000"/>
                  </a:schemeClr>
                </a:solidFill>
              </a:rPr>
              <a:t>a </a:t>
            </a:r>
            <a:r>
              <a:rPr lang="pt-BR" sz="1200" b="1" dirty="0" smtClean="0">
                <a:solidFill>
                  <a:schemeClr val="accent5">
                    <a:lumMod val="50000"/>
                  </a:schemeClr>
                </a:solidFill>
              </a:rPr>
              <a:t>Set </a:t>
            </a:r>
            <a:r>
              <a:rPr lang="pt-BR" sz="1200" b="1" dirty="0">
                <a:solidFill>
                  <a:schemeClr val="accent5">
                    <a:lumMod val="50000"/>
                  </a:schemeClr>
                </a:solidFill>
              </a:rPr>
              <a:t>/</a:t>
            </a:r>
            <a:r>
              <a:rPr lang="pt-BR" sz="1200" b="1" dirty="0" smtClean="0">
                <a:solidFill>
                  <a:schemeClr val="accent5">
                    <a:lumMod val="50000"/>
                  </a:schemeClr>
                </a:solidFill>
              </a:rPr>
              <a:t>16 </a:t>
            </a:r>
            <a:r>
              <a:rPr lang="pt-BR" sz="1200" b="1" dirty="0">
                <a:solidFill>
                  <a:schemeClr val="accent5">
                    <a:lumMod val="50000"/>
                  </a:schemeClr>
                </a:solidFill>
              </a:rPr>
              <a:t>(R$ </a:t>
            </a:r>
            <a:r>
              <a:rPr lang="pt-BR" sz="1200" b="1" dirty="0" smtClean="0">
                <a:solidFill>
                  <a:schemeClr val="accent5">
                    <a:lumMod val="50000"/>
                  </a:schemeClr>
                </a:solidFill>
              </a:rPr>
              <a:t>32.733,93 </a:t>
            </a:r>
            <a:r>
              <a:rPr lang="pt-BR" sz="1200" b="1" dirty="0">
                <a:solidFill>
                  <a:schemeClr val="accent5">
                    <a:lumMod val="50000"/>
                  </a:schemeClr>
                </a:solidFill>
              </a:rPr>
              <a:t>x previsto </a:t>
            </a:r>
            <a:r>
              <a:rPr lang="pt-BR" sz="1200" b="1" dirty="0" smtClean="0">
                <a:solidFill>
                  <a:schemeClr val="accent5">
                    <a:lumMod val="50000"/>
                  </a:schemeClr>
                </a:solidFill>
              </a:rPr>
              <a:t>2016 </a:t>
            </a:r>
            <a:r>
              <a:rPr lang="pt-BR" sz="1200" b="1" dirty="0">
                <a:solidFill>
                  <a:schemeClr val="accent5">
                    <a:lumMod val="50000"/>
                  </a:schemeClr>
                </a:solidFill>
              </a:rPr>
              <a:t>(R$ </a:t>
            </a:r>
            <a:r>
              <a:rPr lang="pt-BR" sz="1200" b="1" dirty="0" smtClean="0">
                <a:solidFill>
                  <a:schemeClr val="accent5">
                    <a:lumMod val="50000"/>
                  </a:schemeClr>
                </a:solidFill>
              </a:rPr>
              <a:t>32.824,00):  </a:t>
            </a:r>
            <a:r>
              <a:rPr lang="pt-BR" sz="1200" b="1" dirty="0" smtClean="0">
                <a:solidFill>
                  <a:schemeClr val="accent5">
                    <a:lumMod val="50000"/>
                  </a:schemeClr>
                </a:solidFill>
              </a:rPr>
              <a:t>101.39%</a:t>
            </a:r>
            <a:endParaRPr lang="pt-BR" sz="12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pt-BR" sz="12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pt-BR" sz="1200" b="1" dirty="0">
                <a:solidFill>
                  <a:schemeClr val="accent5">
                    <a:lumMod val="50000"/>
                  </a:schemeClr>
                </a:solidFill>
              </a:rPr>
              <a:t>Representa </a:t>
            </a:r>
            <a:r>
              <a:rPr lang="pt-BR" sz="1200" b="1" dirty="0" smtClean="0">
                <a:solidFill>
                  <a:schemeClr val="accent5">
                    <a:lumMod val="50000"/>
                  </a:schemeClr>
                </a:solidFill>
              </a:rPr>
              <a:t>2.73% </a:t>
            </a:r>
            <a:r>
              <a:rPr lang="pt-BR" sz="1200" b="1" dirty="0">
                <a:solidFill>
                  <a:schemeClr val="accent5">
                    <a:lumMod val="50000"/>
                  </a:schemeClr>
                </a:solidFill>
              </a:rPr>
              <a:t>da arrecadação de anuidades e </a:t>
            </a:r>
            <a:r>
              <a:rPr lang="pt-BR" sz="1200" b="1" dirty="0" smtClean="0">
                <a:solidFill>
                  <a:schemeClr val="accent5">
                    <a:lumMod val="50000"/>
                  </a:schemeClr>
                </a:solidFill>
              </a:rPr>
              <a:t>RRT (R$ 1.197.663,00) </a:t>
            </a:r>
            <a:r>
              <a:rPr lang="pt-BR" sz="1200" b="1" dirty="0">
                <a:solidFill>
                  <a:schemeClr val="accent5">
                    <a:lumMod val="50000"/>
                  </a:schemeClr>
                </a:solidFill>
              </a:rPr>
              <a:t>– previsto </a:t>
            </a:r>
            <a:r>
              <a:rPr lang="pt-BR" sz="1200" b="1" dirty="0" smtClean="0">
                <a:solidFill>
                  <a:schemeClr val="accent5">
                    <a:lumMod val="50000"/>
                  </a:schemeClr>
                </a:solidFill>
              </a:rPr>
              <a:t>2.74%</a:t>
            </a:r>
            <a:endParaRPr lang="pt-BR" sz="12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323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Comparativo de Arrecadação</a:t>
            </a:r>
            <a:r>
              <a:rPr lang="pt-B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SETEMBRO/2015 x SETEMBRO/2016</a:t>
            </a:r>
            <a:endParaRPr lang="pt-B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246754" y="0"/>
            <a:ext cx="1184856" cy="1184856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1042736" y="3124431"/>
          <a:ext cx="10106528" cy="918180"/>
        </p:xfrm>
        <a:graphic>
          <a:graphicData uri="http://schemas.openxmlformats.org/drawingml/2006/table">
            <a:tbl>
              <a:tblPr/>
              <a:tblGrid>
                <a:gridCol w="775243"/>
                <a:gridCol w="614523"/>
                <a:gridCol w="671247"/>
                <a:gridCol w="617674"/>
                <a:gridCol w="671247"/>
                <a:gridCol w="671247"/>
                <a:gridCol w="614523"/>
                <a:gridCol w="671247"/>
                <a:gridCol w="781547"/>
                <a:gridCol w="992690"/>
                <a:gridCol w="605068"/>
                <a:gridCol w="605068"/>
                <a:gridCol w="605068"/>
                <a:gridCol w="605068"/>
                <a:gridCol w="605068"/>
              </a:tblGrid>
              <a:tr h="22954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Jan a Set de 2015</a:t>
                      </a:r>
                    </a:p>
                  </a:txBody>
                  <a:tcPr marL="7601" marR="7601" marT="76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Jan a Set de 2016</a:t>
                      </a:r>
                    </a:p>
                  </a:txBody>
                  <a:tcPr marL="7601" marR="7601" marT="76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Comparativo % Jan a Set -16 x Jan a Set -15</a:t>
                      </a:r>
                    </a:p>
                  </a:txBody>
                  <a:tcPr marL="7601" marR="7601" marT="76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5909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PF</a:t>
                      </a:r>
                    </a:p>
                  </a:txBody>
                  <a:tcPr marL="7601" marR="7601" marT="76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PJ</a:t>
                      </a:r>
                    </a:p>
                  </a:txBody>
                  <a:tcPr marL="7601" marR="7601" marT="76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RRT</a:t>
                      </a:r>
                    </a:p>
                  </a:txBody>
                  <a:tcPr marL="7601" marR="7601" marT="76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Taxas e multas</a:t>
                      </a:r>
                    </a:p>
                  </a:txBody>
                  <a:tcPr marL="7601" marR="7601" marT="76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7601" marR="7601" marT="76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PF</a:t>
                      </a:r>
                    </a:p>
                  </a:txBody>
                  <a:tcPr marL="7601" marR="7601" marT="76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PJ</a:t>
                      </a:r>
                    </a:p>
                  </a:txBody>
                  <a:tcPr marL="7601" marR="7601" marT="76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RRT</a:t>
                      </a:r>
                    </a:p>
                  </a:txBody>
                  <a:tcPr marL="7601" marR="7601" marT="76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Taxas e multas</a:t>
                      </a:r>
                    </a:p>
                  </a:txBody>
                  <a:tcPr marL="7601" marR="7601" marT="76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7601" marR="7601" marT="76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PF</a:t>
                      </a:r>
                    </a:p>
                  </a:txBody>
                  <a:tcPr marL="7601" marR="7601" marT="76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PJ</a:t>
                      </a:r>
                    </a:p>
                  </a:txBody>
                  <a:tcPr marL="7601" marR="7601" marT="76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RRT</a:t>
                      </a:r>
                    </a:p>
                  </a:txBody>
                  <a:tcPr marL="7601" marR="7601" marT="76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Taxas e multas</a:t>
                      </a:r>
                    </a:p>
                  </a:txBody>
                  <a:tcPr marL="7601" marR="7601" marT="76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7601" marR="7601" marT="76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2954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365.517,18</a:t>
                      </a:r>
                    </a:p>
                  </a:txBody>
                  <a:tcPr marL="7601" marR="7601" marT="76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71.022,39</a:t>
                      </a:r>
                    </a:p>
                  </a:txBody>
                  <a:tcPr marL="7601" marR="7601" marT="76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465.413,12</a:t>
                      </a:r>
                    </a:p>
                  </a:txBody>
                  <a:tcPr marL="7601" marR="7601" marT="76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37.413,71</a:t>
                      </a:r>
                    </a:p>
                  </a:txBody>
                  <a:tcPr marL="7601" marR="7601" marT="76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939.366,40</a:t>
                      </a:r>
                    </a:p>
                  </a:txBody>
                  <a:tcPr marL="7601" marR="7601" marT="76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420.289,13</a:t>
                      </a:r>
                    </a:p>
                  </a:txBody>
                  <a:tcPr marL="7601" marR="7601" marT="76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48.848,46</a:t>
                      </a:r>
                    </a:p>
                  </a:txBody>
                  <a:tcPr marL="7601" marR="7601" marT="76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451.716,02</a:t>
                      </a:r>
                    </a:p>
                  </a:txBody>
                  <a:tcPr marL="7601" marR="7601" marT="76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32.733,93</a:t>
                      </a:r>
                    </a:p>
                  </a:txBody>
                  <a:tcPr marL="7601" marR="7601" marT="76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404040"/>
                          </a:solidFill>
                          <a:latin typeface="Calibri"/>
                        </a:rPr>
                        <a:t>953.587,54</a:t>
                      </a:r>
                    </a:p>
                  </a:txBody>
                  <a:tcPr marL="7601" marR="7601" marT="76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114,98</a:t>
                      </a:r>
                    </a:p>
                  </a:txBody>
                  <a:tcPr marL="7601" marR="7601" marT="76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-31,22</a:t>
                      </a:r>
                    </a:p>
                  </a:txBody>
                  <a:tcPr marL="7601" marR="7601" marT="76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-2,94</a:t>
                      </a:r>
                    </a:p>
                  </a:txBody>
                  <a:tcPr marL="7601" marR="7601" marT="76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-12,51</a:t>
                      </a:r>
                    </a:p>
                  </a:txBody>
                  <a:tcPr marL="7601" marR="7601" marT="76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404040"/>
                          </a:solidFill>
                          <a:latin typeface="Calibri"/>
                        </a:rPr>
                        <a:t>1,51</a:t>
                      </a:r>
                    </a:p>
                  </a:txBody>
                  <a:tcPr marL="7601" marR="7601" marT="76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9083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2496</TotalTime>
  <Words>447</Words>
  <Application>Microsoft Office PowerPoint</Application>
  <PresentationFormat>Personalizar</PresentationFormat>
  <Paragraphs>147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Integral</vt:lpstr>
      <vt:lpstr> ACOMPANHAMENTO DO CENÁRIO DE RECURSOS ARRECADAÇÃO – CAU/PB  SETEMBRO/2016</vt:lpstr>
      <vt:lpstr>Análise da arrecadação total (Exercício: 2013 / 2014 / 2015 / 2016)</vt:lpstr>
      <vt:lpstr>Análise de Arrecadação PF (Exercício: 2012/2013/2014/2015/2016)</vt:lpstr>
      <vt:lpstr>Análise de Arrecadação PJ (Exercício: 2012/2013/2014/2015/2016)</vt:lpstr>
      <vt:lpstr>Análise de Arrecadação RRT (Exercício: 2012/2013/2014/2015/2016)</vt:lpstr>
      <vt:lpstr>Análise de Arrecadação Taxas e Multas (Exercício: 2012/2013/2014/2015/2016)</vt:lpstr>
      <vt:lpstr>Comparativo de Arrecadação SETEMBRO/2015 x SETEMBRO/2016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Relatório do 2º trimestre</dc:title>
  <dc:creator>Conselho de Arquitetura e Urbanismo CAUPB</dc:creator>
  <cp:lastModifiedBy>Andreia</cp:lastModifiedBy>
  <cp:revision>268</cp:revision>
  <dcterms:created xsi:type="dcterms:W3CDTF">2015-07-12T12:23:44Z</dcterms:created>
  <dcterms:modified xsi:type="dcterms:W3CDTF">2016-10-03T14:41:10Z</dcterms:modified>
</cp:coreProperties>
</file>